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64" r:id="rId7"/>
    <p:sldId id="261"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60" autoAdjust="0"/>
    <p:restoredTop sz="94660"/>
  </p:normalViewPr>
  <p:slideViewPr>
    <p:cSldViewPr snapToGrid="0">
      <p:cViewPr varScale="1">
        <p:scale>
          <a:sx n="96" d="100"/>
          <a:sy n="96"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4C5CE-94F1-4B7A-B8FE-23B4D105F3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1E83F2C-5C22-4563-9CD7-FBB2C2454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1F19B80-ADC4-4288-84EA-85C8FD71DB85}"/>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BA30C8E9-0354-4E50-A19C-84CC7969A3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F7B08BA-B5F8-4C4A-98EA-AB50F11C637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355499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6B86-5C66-463E-8052-AB795BDAA04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962EFA-F9C3-4FE2-A398-811C74E9D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0DA6B3-8877-42A5-BCA0-907D145E5CCD}"/>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984DDC61-99E8-429B-AFDE-5B7F0FC948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158CAF-9F2E-43B6-8C54-DB9205A1DDEC}"/>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92679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BE5FD1-2617-4709-AC47-FC30751A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984D83-252C-474C-A3D6-D976D653CC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6C81E7-9648-4140-9C80-4078BECF1D2F}"/>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4B6DA52D-2B65-4FE9-9FF0-4775248670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C8FB8A-BE06-449F-90F7-565161F877F0}"/>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42705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8315-02A7-488F-8952-6ED0C9BB766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7970C9-5FC7-4A20-AE4B-1A52176564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0F60A7-3F28-41B9-9FBE-3AC48D72EA79}"/>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F579287D-5E73-4183-9EE8-72368F26DF0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EC9395F-FC5C-4F5B-B143-F8E88EC286F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622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A72FC-65A6-4DDD-90A7-7BB5D2F54F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34746D8-C47D-4B1F-9742-8DD47074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B26B2-8B5A-4BE1-BAA0-19A6F0E175FB}"/>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4A1842A3-0156-4518-9D1F-E91B6788B7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224443-13BF-4322-B6AE-B84F1523D08E}"/>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69181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3356-9233-4260-A678-3D57FF5CF8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1C1EEE1-AC08-40CE-A0C6-AA6D4BD9A6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03A1A4F-5BEC-45B4-B185-9F0F544BAE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2D64C-8521-4383-B323-0D1A7B2DB1B1}"/>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6" name="Footer Placeholder 5">
            <a:extLst>
              <a:ext uri="{FF2B5EF4-FFF2-40B4-BE49-F238E27FC236}">
                <a16:creationId xmlns:a16="http://schemas.microsoft.com/office/drawing/2014/main" id="{DB35EC02-8D82-4A31-91F8-7EB148B9A3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37525B4-F339-421E-86E7-412C2A49A08D}"/>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84973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4EE6-70FD-463E-ADEB-8E3BBEFD97A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C3DC0F8-7880-4749-AD2A-38C85B4DA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BC9AE-7BB6-432C-B0BF-E63208CBB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9A22BF5-7E37-4F4A-9B92-5FF8A52F8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CD0FA-D34E-4094-9550-0D188A0BB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DAC394D-B00C-4C97-BEBC-836E910B3369}"/>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8" name="Footer Placeholder 7">
            <a:extLst>
              <a:ext uri="{FF2B5EF4-FFF2-40B4-BE49-F238E27FC236}">
                <a16:creationId xmlns:a16="http://schemas.microsoft.com/office/drawing/2014/main" id="{3A3F6674-D9EB-4386-8B02-86208FCF0F5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6FA7C3C-907C-4030-93DD-68D93F891478}"/>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90122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F6B-864B-4B1A-BFB4-786E53C5046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A6B7864-857E-422C-8CE7-3D2FDECA56CA}"/>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4" name="Footer Placeholder 3">
            <a:extLst>
              <a:ext uri="{FF2B5EF4-FFF2-40B4-BE49-F238E27FC236}">
                <a16:creationId xmlns:a16="http://schemas.microsoft.com/office/drawing/2014/main" id="{72C83F9E-B6C4-4982-ADF2-1EE9C6F3A90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32E9740-3316-4AD0-9CDE-5BBE0542AF71}"/>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5329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BCFAB1-4075-4BBF-8D9D-F67DE3F4BE98}"/>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3" name="Footer Placeholder 2">
            <a:extLst>
              <a:ext uri="{FF2B5EF4-FFF2-40B4-BE49-F238E27FC236}">
                <a16:creationId xmlns:a16="http://schemas.microsoft.com/office/drawing/2014/main" id="{9BF982A5-C4D9-4F05-AFC2-737135858D6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A03FEF4-4621-4C8C-BE85-7C34824FCD4F}"/>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74908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BF-451A-40D5-9A3C-C1FE4E43B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D7A9566-3499-42F1-B8EA-70E5DE44D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19BF838-F6E7-405F-A9D3-5B21FB301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62DA0-368C-418B-917F-856CF604461E}"/>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6" name="Footer Placeholder 5">
            <a:extLst>
              <a:ext uri="{FF2B5EF4-FFF2-40B4-BE49-F238E27FC236}">
                <a16:creationId xmlns:a16="http://schemas.microsoft.com/office/drawing/2014/main" id="{B27BD799-ADC5-45BC-BC34-0470538BD7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632EB4B-A754-43B9-8037-E492E02189CB}"/>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34588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B51F-3FED-429D-85AB-0EEAB622E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030E685-C967-4116-97DF-2FC1B3E8A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8E9EC4-CC95-429B-A810-2375EB15A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A5A9D-4366-4687-9E25-2A29B90865F8}"/>
              </a:ext>
            </a:extLst>
          </p:cNvPr>
          <p:cNvSpPr>
            <a:spLocks noGrp="1"/>
          </p:cNvSpPr>
          <p:nvPr>
            <p:ph type="dt" sz="half" idx="10"/>
          </p:nvPr>
        </p:nvSpPr>
        <p:spPr/>
        <p:txBody>
          <a:bodyPr/>
          <a:lstStyle/>
          <a:p>
            <a:fld id="{3659D1C9-F17E-4B3A-A08E-6F1DABE33137}" type="datetimeFigureOut">
              <a:rPr lang="en-CA" smtClean="0"/>
              <a:t>2020-04-27</a:t>
            </a:fld>
            <a:endParaRPr lang="en-CA"/>
          </a:p>
        </p:txBody>
      </p:sp>
      <p:sp>
        <p:nvSpPr>
          <p:cNvPr id="6" name="Footer Placeholder 5">
            <a:extLst>
              <a:ext uri="{FF2B5EF4-FFF2-40B4-BE49-F238E27FC236}">
                <a16:creationId xmlns:a16="http://schemas.microsoft.com/office/drawing/2014/main" id="{AF53B934-527E-4FCA-98F0-E05E43B11A6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D062F31-5521-458B-8B81-8FCD91CB9FD4}"/>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42495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3219E-7AE5-4DCF-BB0E-694EDAF2B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C194B5E-6169-49F4-8C7B-F61793923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BA68E5-761D-42C5-A298-9E3FEDD51C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9D1C9-F17E-4B3A-A08E-6F1DABE33137}" type="datetimeFigureOut">
              <a:rPr lang="en-CA" smtClean="0"/>
              <a:t>2020-04-27</a:t>
            </a:fld>
            <a:endParaRPr lang="en-CA"/>
          </a:p>
        </p:txBody>
      </p:sp>
      <p:sp>
        <p:nvSpPr>
          <p:cNvPr id="5" name="Footer Placeholder 4">
            <a:extLst>
              <a:ext uri="{FF2B5EF4-FFF2-40B4-BE49-F238E27FC236}">
                <a16:creationId xmlns:a16="http://schemas.microsoft.com/office/drawing/2014/main" id="{E283624B-9489-4239-A80C-BC054C26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63DD8E1-CBCE-4AA4-9B29-8A2F4A901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44117-54EE-4A50-BF2B-1E3BCD7332AC}" type="slidenum">
              <a:rPr lang="en-CA" smtClean="0"/>
              <a:t>‹#›</a:t>
            </a:fld>
            <a:endParaRPr lang="en-CA"/>
          </a:p>
        </p:txBody>
      </p:sp>
    </p:spTree>
    <p:extLst>
      <p:ext uri="{BB962C8B-B14F-4D97-AF65-F5344CB8AC3E}">
        <p14:creationId xmlns:p14="http://schemas.microsoft.com/office/powerpoint/2010/main" val="238706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ocalgovernmentinformationsystem.gov.bc.ca/EXT/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infra@gov.bc.ca" TargetMode="External"/><Relationship Id="rId5" Type="http://schemas.openxmlformats.org/officeDocument/2006/relationships/hyperlink" Target="mailto:LGIS.AccessRequest@gov.bc.ca" TargetMode="External"/><Relationship Id="rId4" Type="http://schemas.openxmlformats.org/officeDocument/2006/relationships/hyperlink" Target="https://www.localgovernmentinformationsystem.gov.b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normAutofit lnSpcReduction="10000"/>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rgbClr val="FFC000"/>
                </a:solidFill>
                <a:latin typeface="Arial" panose="020B0604020202020204" pitchFamily="34" charset="0"/>
                <a:cs typeface="Arial" panose="020B0604020202020204" pitchFamily="34" charset="0"/>
              </a:rPr>
              <a:t>Welcome to LGIS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chemeClr val="bg1"/>
                </a:solidFill>
                <a:latin typeface="Arial" panose="020B0604020202020204" pitchFamily="34" charset="0"/>
                <a:cs typeface="Arial" panose="020B0604020202020204" pitchFamily="34" charset="0"/>
              </a:rPr>
              <a:t>Logging in to LGIS</a:t>
            </a:r>
          </a:p>
          <a:p>
            <a:pPr marL="0" indent="0" algn="ctr">
              <a:buNone/>
            </a:pPr>
            <a:endParaRPr lang="en-US" sz="4800" dirty="0">
              <a:solidFill>
                <a:schemeClr val="bg1"/>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dirty="0">
              <a:latin typeface="Arial" panose="020B0604020202020204" pitchFamily="34" charset="0"/>
              <a:cs typeface="Arial" panose="020B0604020202020204" pitchFamily="34" charset="0"/>
            </a:endParaRPr>
          </a:p>
          <a:p>
            <a:r>
              <a:rPr lang="en-CA" sz="1600" dirty="0">
                <a:latin typeface="Arial" panose="020B0604020202020204" pitchFamily="34" charset="0"/>
                <a:cs typeface="Arial" panose="020B0604020202020204" pitchFamily="34" charset="0"/>
              </a:rPr>
              <a:t>Go to </a:t>
            </a:r>
            <a:r>
              <a:rPr lang="en-CA" sz="1600" dirty="0">
                <a:latin typeface="Arial" panose="020B0604020202020204" pitchFamily="34" charset="0"/>
                <a:cs typeface="Arial" panose="020B0604020202020204" pitchFamily="34" charset="0"/>
                <a:hlinkClick r:id="rId2"/>
              </a:rPr>
              <a:t>https://www.localgovernmentinformationsystem.gov.bc.ca/EXT/default.aspx</a:t>
            </a:r>
            <a:endParaRPr lang="en-C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Enter your Business </a:t>
            </a:r>
            <a:r>
              <a:rPr lang="en-US" sz="1600" dirty="0" err="1">
                <a:latin typeface="Arial" panose="020B0604020202020204" pitchFamily="34" charset="0"/>
                <a:cs typeface="Arial" panose="020B0604020202020204" pitchFamily="34" charset="0"/>
              </a:rPr>
              <a:t>BCeID</a:t>
            </a:r>
            <a:r>
              <a:rPr lang="en-US" sz="1600" dirty="0">
                <a:latin typeface="Arial" panose="020B0604020202020204" pitchFamily="34" charset="0"/>
                <a:cs typeface="Arial" panose="020B0604020202020204" pitchFamily="34" charset="0"/>
              </a:rPr>
              <a:t> username and password, click </a:t>
            </a:r>
            <a:r>
              <a:rPr lang="en-US" sz="1600" b="1" dirty="0">
                <a:latin typeface="Arial" panose="020B0604020202020204" pitchFamily="34" charset="0"/>
                <a:cs typeface="Arial" panose="020B0604020202020204" pitchFamily="34" charset="0"/>
              </a:rPr>
              <a:t>Continue</a:t>
            </a:r>
            <a:r>
              <a:rPr lang="en-US" sz="1600" dirty="0">
                <a:latin typeface="Arial" panose="020B0604020202020204" pitchFamily="34" charset="0"/>
                <a:cs typeface="Arial" panose="020B0604020202020204" pitchFamily="34" charset="0"/>
              </a:rPr>
              <a:t> (every user must have their own login username and password).</a:t>
            </a:r>
            <a:endParaRPr lang="en-CA" sz="1600" dirty="0">
              <a:latin typeface="Arial" panose="020B0604020202020204" pitchFamily="34" charset="0"/>
              <a:cs typeface="Arial" panose="020B0604020202020204" pitchFamily="34" charset="0"/>
            </a:endParaRPr>
          </a:p>
          <a:p>
            <a:pPr marL="0" indent="0" algn="ctr">
              <a:buNone/>
            </a:pPr>
            <a:endParaRPr lang="en-CA" sz="1600" dirty="0"/>
          </a:p>
        </p:txBody>
      </p:sp>
      <p:pic>
        <p:nvPicPr>
          <p:cNvPr id="2" name="Picture 1">
            <a:extLst>
              <a:ext uri="{FF2B5EF4-FFF2-40B4-BE49-F238E27FC236}">
                <a16:creationId xmlns:a16="http://schemas.microsoft.com/office/drawing/2014/main" id="{E1D4EDC4-EE8C-459F-BCD7-F4FA5C4DC9DA}"/>
              </a:ext>
            </a:extLst>
          </p:cNvPr>
          <p:cNvPicPr>
            <a:picLocks noChangeAspect="1"/>
          </p:cNvPicPr>
          <p:nvPr/>
        </p:nvPicPr>
        <p:blipFill>
          <a:blip r:embed="rId3"/>
          <a:stretch>
            <a:fillRect/>
          </a:stretch>
        </p:blipFill>
        <p:spPr>
          <a:xfrm>
            <a:off x="2460000" y="1306606"/>
            <a:ext cx="7272000" cy="4767301"/>
          </a:xfrm>
          <a:prstGeom prst="rect">
            <a:avLst/>
          </a:prstGeom>
        </p:spPr>
      </p:pic>
    </p:spTree>
    <p:extLst>
      <p:ext uri="{BB962C8B-B14F-4D97-AF65-F5344CB8AC3E}">
        <p14:creationId xmlns:p14="http://schemas.microsoft.com/office/powerpoint/2010/main" val="252036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dirty="0">
              <a:latin typeface="Arial" panose="020B0604020202020204" pitchFamily="34" charset="0"/>
              <a:cs typeface="Arial" panose="020B0604020202020204" pitchFamily="34" charset="0"/>
            </a:endParaRPr>
          </a:p>
          <a:p>
            <a:r>
              <a:rPr lang="en-CA" sz="1600" dirty="0">
                <a:latin typeface="Arial" panose="020B0604020202020204" pitchFamily="34" charset="0"/>
                <a:cs typeface="Arial" panose="020B0604020202020204" pitchFamily="34" charset="0"/>
              </a:rPr>
              <a:t>If your Business </a:t>
            </a:r>
            <a:r>
              <a:rPr lang="en-CA" sz="1600" dirty="0" err="1">
                <a:latin typeface="Arial" panose="020B0604020202020204" pitchFamily="34" charset="0"/>
                <a:cs typeface="Arial" panose="020B0604020202020204" pitchFamily="34" charset="0"/>
              </a:rPr>
              <a:t>BCeID</a:t>
            </a:r>
            <a:r>
              <a:rPr lang="en-CA" sz="1600" dirty="0">
                <a:latin typeface="Arial" panose="020B0604020202020204" pitchFamily="34" charset="0"/>
                <a:cs typeface="Arial" panose="020B0604020202020204" pitchFamily="34" charset="0"/>
              </a:rPr>
              <a:t> account has not been linked to an organization in LGIS, after logging in you will see the Request Access Screen.</a:t>
            </a: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p:txBody>
      </p:sp>
      <p:pic>
        <p:nvPicPr>
          <p:cNvPr id="4" name="Picture 3">
            <a:extLst>
              <a:ext uri="{FF2B5EF4-FFF2-40B4-BE49-F238E27FC236}">
                <a16:creationId xmlns:a16="http://schemas.microsoft.com/office/drawing/2014/main" id="{C8242EB6-4DDD-42B8-801E-4C890E315C34}"/>
              </a:ext>
            </a:extLst>
          </p:cNvPr>
          <p:cNvPicPr>
            <a:picLocks noChangeAspect="1"/>
          </p:cNvPicPr>
          <p:nvPr/>
        </p:nvPicPr>
        <p:blipFill rotWithShape="1">
          <a:blip r:embed="rId2">
            <a:extLst>
              <a:ext uri="{28A0092B-C50C-407E-A947-70E740481C1C}">
                <a14:useLocalDpi xmlns:a14="http://schemas.microsoft.com/office/drawing/2010/main" val="0"/>
              </a:ext>
            </a:extLst>
          </a:blip>
          <a:srcRect r="1201" b="4638"/>
          <a:stretch/>
        </p:blipFill>
        <p:spPr>
          <a:xfrm>
            <a:off x="2514000" y="1054838"/>
            <a:ext cx="7164000" cy="5436000"/>
          </a:xfrm>
          <a:prstGeom prst="rect">
            <a:avLst/>
          </a:prstGeom>
        </p:spPr>
      </p:pic>
    </p:spTree>
    <p:extLst>
      <p:ext uri="{BB962C8B-B14F-4D97-AF65-F5344CB8AC3E}">
        <p14:creationId xmlns:p14="http://schemas.microsoft.com/office/powerpoint/2010/main" val="46068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dirty="0"/>
          </a:p>
          <a:p>
            <a:r>
              <a:rPr lang="en-US" sz="1600" dirty="0">
                <a:latin typeface="Arial" panose="020B0604020202020204" pitchFamily="34" charset="0"/>
                <a:cs typeface="Arial" panose="020B0604020202020204" pitchFamily="34" charset="0"/>
              </a:rPr>
              <a:t>Select the type of your organization (Local Government or Other Organization) in the first dropdown box, then search for your Local Government or organization name in the new dropdown list. If your organization is not in the list, </a:t>
            </a:r>
            <a:r>
              <a:rPr lang="en-US" sz="1600" b="1" dirty="0">
                <a:latin typeface="Arial" panose="020B0604020202020204" pitchFamily="34" charset="0"/>
                <a:cs typeface="Arial" panose="020B0604020202020204" pitchFamily="34" charset="0"/>
              </a:rPr>
              <a:t>check the box </a:t>
            </a:r>
            <a:r>
              <a:rPr lang="en-US" sz="1600" dirty="0">
                <a:latin typeface="Arial" panose="020B0604020202020204" pitchFamily="34" charset="0"/>
                <a:cs typeface="Arial" panose="020B0604020202020204" pitchFamily="34" charset="0"/>
              </a:rPr>
              <a:t>for ‘If specific organization name is not in the list.</a:t>
            </a:r>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If your organization was not in the list, select the type of organization (ex: First Nation) and populate all fields marked “Required”.</a:t>
            </a:r>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p:txBody>
      </p:sp>
      <p:pic>
        <p:nvPicPr>
          <p:cNvPr id="2" name="Picture 1">
            <a:extLst>
              <a:ext uri="{FF2B5EF4-FFF2-40B4-BE49-F238E27FC236}">
                <a16:creationId xmlns:a16="http://schemas.microsoft.com/office/drawing/2014/main" id="{65667CE3-C3C3-43F8-9681-CD1CD57A6947}"/>
              </a:ext>
            </a:extLst>
          </p:cNvPr>
          <p:cNvPicPr>
            <a:picLocks noChangeAspect="1"/>
          </p:cNvPicPr>
          <p:nvPr/>
        </p:nvPicPr>
        <p:blipFill>
          <a:blip r:embed="rId2"/>
          <a:stretch>
            <a:fillRect/>
          </a:stretch>
        </p:blipFill>
        <p:spPr>
          <a:xfrm>
            <a:off x="1181943" y="1147688"/>
            <a:ext cx="9828114" cy="4769265"/>
          </a:xfrm>
          <a:prstGeom prst="rect">
            <a:avLst/>
          </a:prstGeom>
        </p:spPr>
      </p:pic>
    </p:spTree>
    <p:extLst>
      <p:ext uri="{BB962C8B-B14F-4D97-AF65-F5344CB8AC3E}">
        <p14:creationId xmlns:p14="http://schemas.microsoft.com/office/powerpoint/2010/main" val="375720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dirty="0"/>
          </a:p>
          <a:p>
            <a:r>
              <a:rPr lang="en-CA" sz="1600" dirty="0">
                <a:latin typeface="Arial" panose="020B0604020202020204" pitchFamily="34" charset="0"/>
                <a:cs typeface="Arial" panose="020B0604020202020204" pitchFamily="34" charset="0"/>
              </a:rPr>
              <a:t>After selecting or entering details for the organization, complete the User Information Section.</a:t>
            </a: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p:txBody>
      </p:sp>
      <p:pic>
        <p:nvPicPr>
          <p:cNvPr id="3" name="Picture 2">
            <a:extLst>
              <a:ext uri="{FF2B5EF4-FFF2-40B4-BE49-F238E27FC236}">
                <a16:creationId xmlns:a16="http://schemas.microsoft.com/office/drawing/2014/main" id="{1DB08595-A1B9-4F59-9D65-2FDA15183CDB}"/>
              </a:ext>
            </a:extLst>
          </p:cNvPr>
          <p:cNvPicPr>
            <a:picLocks noChangeAspect="1"/>
          </p:cNvPicPr>
          <p:nvPr/>
        </p:nvPicPr>
        <p:blipFill>
          <a:blip r:embed="rId2"/>
          <a:stretch>
            <a:fillRect/>
          </a:stretch>
        </p:blipFill>
        <p:spPr>
          <a:xfrm>
            <a:off x="771871" y="830078"/>
            <a:ext cx="10648257" cy="4046722"/>
          </a:xfrm>
          <a:prstGeom prst="rect">
            <a:avLst/>
          </a:prstGeom>
        </p:spPr>
      </p:pic>
    </p:spTree>
    <p:extLst>
      <p:ext uri="{BB962C8B-B14F-4D97-AF65-F5344CB8AC3E}">
        <p14:creationId xmlns:p14="http://schemas.microsoft.com/office/powerpoint/2010/main" val="361478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dirty="0"/>
          </a:p>
          <a:p>
            <a:pPr marL="0" indent="0">
              <a:lnSpc>
                <a:spcPct val="150000"/>
              </a:lnSpc>
              <a:buNone/>
            </a:pPr>
            <a:r>
              <a:rPr lang="en-US" sz="1600" dirty="0">
                <a:latin typeface="Arial" panose="020B0604020202020204" pitchFamily="34" charset="0"/>
                <a:cs typeface="Arial" panose="020B0604020202020204" pitchFamily="34" charset="0"/>
              </a:rPr>
              <a:t>If</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your </a:t>
            </a:r>
            <a:r>
              <a:rPr lang="en-US" sz="1600" dirty="0" err="1">
                <a:latin typeface="Arial" panose="020B0604020202020204" pitchFamily="34" charset="0"/>
                <a:cs typeface="Arial" panose="020B0604020202020204" pitchFamily="34" charset="0"/>
              </a:rPr>
              <a:t>BCeID</a:t>
            </a:r>
            <a:r>
              <a:rPr lang="en-US" sz="1600" dirty="0">
                <a:latin typeface="Arial" panose="020B0604020202020204" pitchFamily="34" charset="0"/>
                <a:cs typeface="Arial" panose="020B0604020202020204" pitchFamily="34" charset="0"/>
              </a:rPr>
              <a:t> is </a:t>
            </a:r>
            <a:r>
              <a:rPr lang="en-US" sz="1600" b="1"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linked to an Organization in LGIS please complete the </a:t>
            </a:r>
            <a:r>
              <a:rPr lang="en-US" sz="1600" b="1" dirty="0">
                <a:latin typeface="Arial" panose="020B0604020202020204" pitchFamily="34" charset="0"/>
                <a:cs typeface="Arial" panose="020B0604020202020204" pitchFamily="34" charset="0"/>
              </a:rPr>
              <a:t>Access Requested </a:t>
            </a:r>
            <a:r>
              <a:rPr lang="en-US" sz="1600" dirty="0">
                <a:latin typeface="Arial" panose="020B0604020202020204" pitchFamily="34" charset="0"/>
                <a:cs typeface="Arial" panose="020B0604020202020204" pitchFamily="34" charset="0"/>
              </a:rPr>
              <a:t>section.</a:t>
            </a:r>
          </a:p>
          <a:p>
            <a:pPr>
              <a:lnSpc>
                <a:spcPct val="150000"/>
              </a:lnSpc>
            </a:pPr>
            <a:r>
              <a:rPr lang="en-US" sz="1600" b="1" dirty="0">
                <a:latin typeface="Arial" panose="020B0604020202020204" pitchFamily="34" charset="0"/>
                <a:cs typeface="Arial" panose="020B0604020202020204" pitchFamily="34" charset="0"/>
              </a:rPr>
              <a:t>Check the box </a:t>
            </a:r>
            <a:r>
              <a:rPr lang="en-US" sz="1600" dirty="0">
                <a:latin typeface="Arial" panose="020B0604020202020204" pitchFamily="34" charset="0"/>
                <a:cs typeface="Arial" panose="020B0604020202020204" pitchFamily="34" charset="0"/>
              </a:rPr>
              <a:t>for Infrastructure (Conditional) Grants if you require access to apply for, submit reporting for (Budget Forecast/Periodic Progress Report), or submit claims for Infrastructure Grants.</a:t>
            </a:r>
          </a:p>
          <a:p>
            <a:pPr>
              <a:lnSpc>
                <a:spcPct val="150000"/>
              </a:lnSpc>
            </a:pPr>
            <a:r>
              <a:rPr lang="en-CA" sz="1600" b="1" dirty="0">
                <a:latin typeface="Arial" panose="020B0604020202020204" pitchFamily="34" charset="0"/>
                <a:cs typeface="Arial" panose="020B0604020202020204" pitchFamily="34" charset="0"/>
              </a:rPr>
              <a:t>Check the box </a:t>
            </a:r>
            <a:r>
              <a:rPr lang="en-CA" sz="1600" dirty="0">
                <a:latin typeface="Arial" panose="020B0604020202020204" pitchFamily="34" charset="0"/>
                <a:cs typeface="Arial" panose="020B0604020202020204" pitchFamily="34" charset="0"/>
              </a:rPr>
              <a:t>for</a:t>
            </a:r>
            <a:r>
              <a:rPr lang="en-CA"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LGDE (Local Government Data Entry for reporting financial and taxation information; access restricted to Local Governments) i</a:t>
            </a:r>
            <a:r>
              <a:rPr lang="en-CA" sz="1600" dirty="0">
                <a:latin typeface="Arial" panose="020B0604020202020204" pitchFamily="34" charset="0"/>
                <a:cs typeface="Arial" panose="020B0604020202020204" pitchFamily="34" charset="0"/>
              </a:rPr>
              <a:t>f you need access to submit reporting for Local Government financial and taxation information.</a:t>
            </a:r>
            <a:endParaRPr lang="en-CA" sz="1600" b="1" dirty="0">
              <a:latin typeface="Arial" panose="020B0604020202020204" pitchFamily="34" charset="0"/>
              <a:cs typeface="Arial" panose="020B0604020202020204" pitchFamily="34" charset="0"/>
            </a:endParaRPr>
          </a:p>
          <a:p>
            <a:pPr>
              <a:lnSpc>
                <a:spcPct val="150000"/>
              </a:lnSpc>
            </a:pPr>
            <a:endParaRPr lang="en-CA" sz="1600" dirty="0"/>
          </a:p>
          <a:p>
            <a:pPr>
              <a:lnSpc>
                <a:spcPct val="150000"/>
              </a:lnSpc>
            </a:pPr>
            <a:endParaRPr lang="en-CA" sz="1600" dirty="0"/>
          </a:p>
          <a:p>
            <a:pPr marL="0" indent="0">
              <a:lnSpc>
                <a:spcPct val="150000"/>
              </a:lnSpc>
              <a:buNone/>
            </a:pPr>
            <a:endParaRPr lang="en-CA" sz="1600" dirty="0"/>
          </a:p>
          <a:p>
            <a:pPr marL="0" indent="0">
              <a:lnSpc>
                <a:spcPct val="150000"/>
              </a:lnSpc>
              <a:buNone/>
            </a:pPr>
            <a:endParaRPr lang="en-CA" sz="1600" dirty="0"/>
          </a:p>
          <a:p>
            <a:pPr>
              <a:lnSpc>
                <a:spcPct val="150000"/>
              </a:lnSpc>
            </a:pPr>
            <a:r>
              <a:rPr lang="en-CA" sz="1600" dirty="0">
                <a:latin typeface="Arial" panose="020B0604020202020204" pitchFamily="34" charset="0"/>
                <a:cs typeface="Arial" panose="020B0604020202020204" pitchFamily="34" charset="0"/>
              </a:rPr>
              <a:t>Once the form has been completed, </a:t>
            </a:r>
            <a:r>
              <a:rPr lang="en-CA" sz="1600" b="1" dirty="0">
                <a:latin typeface="Arial" panose="020B0604020202020204" pitchFamily="34" charset="0"/>
                <a:cs typeface="Arial" panose="020B0604020202020204" pitchFamily="34" charset="0"/>
              </a:rPr>
              <a:t>Click the Submit Button.</a:t>
            </a:r>
          </a:p>
          <a:p>
            <a:pPr>
              <a:lnSpc>
                <a:spcPct val="150000"/>
              </a:lnSpc>
            </a:pPr>
            <a:r>
              <a:rPr lang="en-US" sz="1600" dirty="0">
                <a:latin typeface="Arial" panose="020B0604020202020204" pitchFamily="34" charset="0"/>
                <a:cs typeface="Arial" panose="020B0604020202020204" pitchFamily="34" charset="0"/>
              </a:rPr>
              <a:t>This process requires verification (it is not instant). LGIS set up can take up to 5 business days. Ministry staff will notify you once this step is complete. </a:t>
            </a:r>
            <a:endParaRPr lang="en-CA" sz="1600" dirty="0">
              <a:latin typeface="Arial" panose="020B0604020202020204" pitchFamily="34" charset="0"/>
              <a:cs typeface="Arial" panose="020B0604020202020204" pitchFamily="34" charset="0"/>
            </a:endParaRP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p:txBody>
      </p:sp>
      <p:pic>
        <p:nvPicPr>
          <p:cNvPr id="2" name="Picture 1">
            <a:extLst>
              <a:ext uri="{FF2B5EF4-FFF2-40B4-BE49-F238E27FC236}">
                <a16:creationId xmlns:a16="http://schemas.microsoft.com/office/drawing/2014/main" id="{ADA4F6C4-825F-4878-8AD3-BBFD67B34C4D}"/>
              </a:ext>
            </a:extLst>
          </p:cNvPr>
          <p:cNvPicPr>
            <a:picLocks noChangeAspect="1"/>
          </p:cNvPicPr>
          <p:nvPr/>
        </p:nvPicPr>
        <p:blipFill>
          <a:blip r:embed="rId2"/>
          <a:stretch>
            <a:fillRect/>
          </a:stretch>
        </p:blipFill>
        <p:spPr>
          <a:xfrm>
            <a:off x="294391" y="3065879"/>
            <a:ext cx="11603218" cy="1385459"/>
          </a:xfrm>
          <a:prstGeom prst="rect">
            <a:avLst/>
          </a:prstGeom>
        </p:spPr>
      </p:pic>
    </p:spTree>
    <p:extLst>
      <p:ext uri="{BB962C8B-B14F-4D97-AF65-F5344CB8AC3E}">
        <p14:creationId xmlns:p14="http://schemas.microsoft.com/office/powerpoint/2010/main" val="317683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360000" tIns="180000" rIns="360000">
            <a:normAutofit/>
          </a:bodyPr>
          <a:lstStyle/>
          <a:p>
            <a:r>
              <a:rPr lang="en-CA" sz="1600" dirty="0">
                <a:latin typeface="Arial" panose="020B0604020202020204" pitchFamily="34" charset="0"/>
                <a:cs typeface="Arial" panose="020B0604020202020204" pitchFamily="34" charset="0"/>
              </a:rPr>
              <a:t>If your </a:t>
            </a:r>
            <a:r>
              <a:rPr lang="en-CA" sz="1600" dirty="0" err="1">
                <a:latin typeface="Arial" panose="020B0604020202020204" pitchFamily="34" charset="0"/>
                <a:cs typeface="Arial" panose="020B0604020202020204" pitchFamily="34" charset="0"/>
              </a:rPr>
              <a:t>BCeID</a:t>
            </a:r>
            <a:r>
              <a:rPr lang="en-CA" sz="1600" dirty="0">
                <a:latin typeface="Arial" panose="020B0604020202020204" pitchFamily="34" charset="0"/>
                <a:cs typeface="Arial" panose="020B0604020202020204" pitchFamily="34" charset="0"/>
              </a:rPr>
              <a:t> account is linked to an organization in LGIS, you will be directed to your history of logging into LGIS. </a:t>
            </a:r>
            <a:r>
              <a:rPr lang="en-CA" sz="1600" b="1" dirty="0">
                <a:latin typeface="Arial" panose="020B0604020202020204" pitchFamily="34" charset="0"/>
                <a:cs typeface="Arial" panose="020B0604020202020204" pitchFamily="34" charset="0"/>
              </a:rPr>
              <a:t>Click Next.</a:t>
            </a:r>
            <a:r>
              <a:rPr lang="en-CA" sz="1600" dirty="0">
                <a:latin typeface="Arial" panose="020B0604020202020204" pitchFamily="34" charset="0"/>
                <a:cs typeface="Arial" panose="020B0604020202020204" pitchFamily="34" charset="0"/>
              </a:rPr>
              <a:t> The Welcome page now displays general information regarding LGIS as well as important Ministry Contact information.</a:t>
            </a: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endParaRPr lang="en-C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blue navigation bar on the left side of the screen displays all of the pages that your </a:t>
            </a:r>
            <a:r>
              <a:rPr lang="en-US" sz="1600" dirty="0" err="1">
                <a:latin typeface="Arial" panose="020B0604020202020204" pitchFamily="34" charset="0"/>
                <a:cs typeface="Arial" panose="020B0604020202020204" pitchFamily="34" charset="0"/>
              </a:rPr>
              <a:t>BCeID</a:t>
            </a:r>
            <a:r>
              <a:rPr lang="en-US" sz="1600" dirty="0">
                <a:latin typeface="Arial" panose="020B0604020202020204" pitchFamily="34" charset="0"/>
                <a:cs typeface="Arial" panose="020B0604020202020204" pitchFamily="34" charset="0"/>
              </a:rPr>
              <a:t> allows you access to.</a:t>
            </a:r>
            <a:endParaRPr lang="en-CA" sz="1600" dirty="0">
              <a:latin typeface="Arial" panose="020B0604020202020204" pitchFamily="34" charset="0"/>
              <a:cs typeface="Arial" panose="020B0604020202020204" pitchFamily="34" charset="0"/>
            </a:endParaRPr>
          </a:p>
          <a:p>
            <a:endParaRPr lang="en-CA" sz="1600" dirty="0"/>
          </a:p>
        </p:txBody>
      </p:sp>
      <p:pic>
        <p:nvPicPr>
          <p:cNvPr id="2" name="Picture 1">
            <a:extLst>
              <a:ext uri="{FF2B5EF4-FFF2-40B4-BE49-F238E27FC236}">
                <a16:creationId xmlns:a16="http://schemas.microsoft.com/office/drawing/2014/main" id="{FF3A2E51-7886-484C-A9ED-A934EBC74AF8}"/>
              </a:ext>
            </a:extLst>
          </p:cNvPr>
          <p:cNvPicPr>
            <a:picLocks noChangeAspect="1"/>
          </p:cNvPicPr>
          <p:nvPr/>
        </p:nvPicPr>
        <p:blipFill>
          <a:blip r:embed="rId2"/>
          <a:stretch>
            <a:fillRect/>
          </a:stretch>
        </p:blipFill>
        <p:spPr>
          <a:xfrm>
            <a:off x="586273" y="662549"/>
            <a:ext cx="11019453" cy="5532901"/>
          </a:xfrm>
          <a:prstGeom prst="rect">
            <a:avLst/>
          </a:prstGeom>
        </p:spPr>
      </p:pic>
    </p:spTree>
    <p:extLst>
      <p:ext uri="{BB962C8B-B14F-4D97-AF65-F5344CB8AC3E}">
        <p14:creationId xmlns:p14="http://schemas.microsoft.com/office/powerpoint/2010/main" val="261148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2295144" y="2944537"/>
            <a:ext cx="7772400" cy="33710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lvl="0">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LGIS Website :</a:t>
            </a:r>
          </a:p>
          <a:p>
            <a:pPr lvl="0">
              <a:defRPr/>
            </a:pP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https://www.localgovernmentinformationsystem.gov.bc.ca/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access and technical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953-3008</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LGIS.AccessRequest@gov.bc.ca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program and claim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387-4060</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infra@gov.bc.ca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0780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382</Words>
  <Application>Microsoft Office PowerPoint</Application>
  <PresentationFormat>Widescreen</PresentationFormat>
  <Paragraphs>122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Myriad Web Pro Condensed</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Kellan MAH:EX</dc:creator>
  <cp:lastModifiedBy>Coe, Donna MAH:EX</cp:lastModifiedBy>
  <cp:revision>57</cp:revision>
  <dcterms:created xsi:type="dcterms:W3CDTF">2019-10-22T16:20:41Z</dcterms:created>
  <dcterms:modified xsi:type="dcterms:W3CDTF">2020-04-27T18:13:27Z</dcterms:modified>
</cp:coreProperties>
</file>